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25" r:id="rId1"/>
  </p:sldMasterIdLst>
  <p:notesMasterIdLst>
    <p:notesMasterId r:id="rId16"/>
  </p:notesMasterIdLst>
  <p:handoutMasterIdLst>
    <p:handoutMasterId r:id="rId17"/>
  </p:handoutMasterIdLst>
  <p:sldIdLst>
    <p:sldId id="256" r:id="rId2"/>
    <p:sldId id="533" r:id="rId3"/>
    <p:sldId id="534" r:id="rId4"/>
    <p:sldId id="536" r:id="rId5"/>
    <p:sldId id="541" r:id="rId6"/>
    <p:sldId id="485" r:id="rId7"/>
    <p:sldId id="543" r:id="rId8"/>
    <p:sldId id="540" r:id="rId9"/>
    <p:sldId id="490" r:id="rId10"/>
    <p:sldId id="531" r:id="rId11"/>
    <p:sldId id="545" r:id="rId12"/>
    <p:sldId id="544" r:id="rId13"/>
    <p:sldId id="476" r:id="rId14"/>
    <p:sldId id="471" r:id="rId1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78281" autoAdjust="0"/>
  </p:normalViewPr>
  <p:slideViewPr>
    <p:cSldViewPr snapToGrid="0" snapToObjects="1">
      <p:cViewPr varScale="1">
        <p:scale>
          <a:sx n="36" d="100"/>
          <a:sy n="36" d="100"/>
        </p:scale>
        <p:origin x="1464" y="42"/>
      </p:cViewPr>
      <p:guideLst>
        <p:guide orient="horz" pos="216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34068EAE-F65C-4C19-A83D-9CCE59CFAD61}" type="datetimeFigureOut">
              <a:rPr lang="en-US" smtClean="0"/>
              <a:t>7/18/2020</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372ABFE9-61EC-428C-B1BC-C1E132FDC6C3}" type="slidenum">
              <a:rPr lang="en-US" smtClean="0"/>
              <a:t>‹#›</a:t>
            </a:fld>
            <a:endParaRPr lang="en-US"/>
          </a:p>
        </p:txBody>
      </p:sp>
    </p:spTree>
    <p:extLst>
      <p:ext uri="{BB962C8B-B14F-4D97-AF65-F5344CB8AC3E}">
        <p14:creationId xmlns:p14="http://schemas.microsoft.com/office/powerpoint/2010/main" val="763977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6E675B45-B839-9541-B07F-8174476B5AF4}" type="datetimeFigureOut">
              <a:rPr lang="en-US" smtClean="0"/>
              <a:t>7/18/2020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6CCBCCA-E31A-5644-BACE-AF834A46F4FF}" type="slidenum">
              <a:rPr lang="en-US" smtClean="0"/>
              <a:t>‹#›</a:t>
            </a:fld>
            <a:endParaRPr lang="en-US"/>
          </a:p>
        </p:txBody>
      </p:sp>
    </p:spTree>
    <p:extLst>
      <p:ext uri="{BB962C8B-B14F-4D97-AF65-F5344CB8AC3E}">
        <p14:creationId xmlns:p14="http://schemas.microsoft.com/office/powerpoint/2010/main" val="11961091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CCBCCA-E31A-5644-BACE-AF834A46F4FF}" type="slidenum">
              <a:rPr lang="en-US" smtClean="0"/>
              <a:t>1</a:t>
            </a:fld>
            <a:endParaRPr lang="en-US"/>
          </a:p>
        </p:txBody>
      </p:sp>
    </p:spTree>
    <p:extLst>
      <p:ext uri="{BB962C8B-B14F-4D97-AF65-F5344CB8AC3E}">
        <p14:creationId xmlns:p14="http://schemas.microsoft.com/office/powerpoint/2010/main" val="247701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power (the power to choose) – if our social and physical</a:t>
            </a:r>
            <a:r>
              <a:rPr lang="en-US" baseline="0" dirty="0" smtClean="0"/>
              <a:t> environments are built such that choice is limited for some but not others – these are issues of imbalance in power. </a:t>
            </a:r>
            <a:endParaRPr lang="en-US" dirty="0"/>
          </a:p>
        </p:txBody>
      </p:sp>
      <p:sp>
        <p:nvSpPr>
          <p:cNvPr id="4" name="Slide Number Placeholder 3"/>
          <p:cNvSpPr>
            <a:spLocks noGrp="1"/>
          </p:cNvSpPr>
          <p:nvPr>
            <p:ph type="sldNum" sz="quarter" idx="10"/>
          </p:nvPr>
        </p:nvSpPr>
        <p:spPr/>
        <p:txBody>
          <a:bodyPr/>
          <a:lstStyle/>
          <a:p>
            <a:fld id="{D6CCBCCA-E31A-5644-BACE-AF834A46F4FF}" type="slidenum">
              <a:rPr lang="en-US" smtClean="0"/>
              <a:t>2</a:t>
            </a:fld>
            <a:endParaRPr lang="en-US"/>
          </a:p>
        </p:txBody>
      </p:sp>
    </p:spTree>
    <p:extLst>
      <p:ext uri="{BB962C8B-B14F-4D97-AF65-F5344CB8AC3E}">
        <p14:creationId xmlns:p14="http://schemas.microsoft.com/office/powerpoint/2010/main" val="83300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 intentional integration of social justice and sustainability </a:t>
            </a:r>
          </a:p>
          <a:p>
            <a:endParaRPr lang="en-US" dirty="0"/>
          </a:p>
        </p:txBody>
      </p:sp>
      <p:sp>
        <p:nvSpPr>
          <p:cNvPr id="4" name="Slide Number Placeholder 3"/>
          <p:cNvSpPr>
            <a:spLocks noGrp="1"/>
          </p:cNvSpPr>
          <p:nvPr>
            <p:ph type="sldNum" sz="quarter" idx="10"/>
          </p:nvPr>
        </p:nvSpPr>
        <p:spPr/>
        <p:txBody>
          <a:bodyPr/>
          <a:lstStyle/>
          <a:p>
            <a:fld id="{D6CCBCCA-E31A-5644-BACE-AF834A46F4FF}" type="slidenum">
              <a:rPr lang="en-US" smtClean="0"/>
              <a:t>5</a:t>
            </a:fld>
            <a:endParaRPr lang="en-US"/>
          </a:p>
        </p:txBody>
      </p:sp>
    </p:spTree>
    <p:extLst>
      <p:ext uri="{BB962C8B-B14F-4D97-AF65-F5344CB8AC3E}">
        <p14:creationId xmlns:p14="http://schemas.microsoft.com/office/powerpoint/2010/main" val="154760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1" dirty="0" smtClean="0">
                <a:latin typeface="Times New Roman" panose="02020603050405020304" pitchFamily="18" charset="0"/>
                <a:cs typeface="Times New Roman" panose="02020603050405020304" pitchFamily="18" charset="0"/>
              </a:rPr>
              <a:t>“Climate change is racist because the system that caused it is racist. No, rainstorms don’t care about skin </a:t>
            </a:r>
            <a:r>
              <a:rPr lang="en-US" sz="1200" i="1" dirty="0" err="1" smtClean="0">
                <a:latin typeface="Times New Roman" panose="02020603050405020304" pitchFamily="18" charset="0"/>
                <a:cs typeface="Times New Roman" panose="02020603050405020304" pitchFamily="18" charset="0"/>
              </a:rPr>
              <a:t>colour</a:t>
            </a:r>
            <a:r>
              <a:rPr lang="en-US" sz="1200" i="1" dirty="0" smtClean="0">
                <a:latin typeface="Times New Roman" panose="02020603050405020304" pitchFamily="18" charset="0"/>
                <a:cs typeface="Times New Roman" panose="02020603050405020304" pitchFamily="18" charset="0"/>
              </a:rPr>
              <a:t>, but worsening weather worldwide aggravates the divisions in society that already exist because it hits people of </a:t>
            </a:r>
            <a:r>
              <a:rPr lang="en-US" sz="1200" i="1" dirty="0" err="1" smtClean="0">
                <a:latin typeface="Times New Roman" panose="02020603050405020304" pitchFamily="18" charset="0"/>
                <a:cs typeface="Times New Roman" panose="02020603050405020304" pitchFamily="18" charset="0"/>
              </a:rPr>
              <a:t>colour</a:t>
            </a:r>
            <a:r>
              <a:rPr lang="en-US" sz="1200" i="1" dirty="0" smtClean="0">
                <a:latin typeface="Times New Roman" panose="02020603050405020304" pitchFamily="18" charset="0"/>
                <a:cs typeface="Times New Roman" panose="02020603050405020304" pitchFamily="18" charset="0"/>
              </a:rPr>
              <a:t> living in poverty the hardest. Simply put: the reason the world hasn’t been fighting climate change as hard as it should is because powerful people don’t want to stop exploiting people of </a:t>
            </a:r>
            <a:r>
              <a:rPr lang="en-US" sz="1200" i="1" dirty="0" err="1" smtClean="0">
                <a:latin typeface="Times New Roman" panose="02020603050405020304" pitchFamily="18" charset="0"/>
                <a:cs typeface="Times New Roman" panose="02020603050405020304" pitchFamily="18" charset="0"/>
              </a:rPr>
              <a:t>colour</a:t>
            </a:r>
            <a:r>
              <a:rPr lang="en-US" sz="1200" i="1" dirty="0" smtClean="0">
                <a:latin typeface="Times New Roman" panose="02020603050405020304" pitchFamily="18" charset="0"/>
                <a:cs typeface="Times New Roman" panose="02020603050405020304" pitchFamily="18" charset="0"/>
              </a:rPr>
              <a:t>. The urgency of climate change is also an urgency for racial justice.”</a:t>
            </a:r>
          </a:p>
          <a:p>
            <a:pPr marL="3657600" lvl="8" indent="0">
              <a:buNone/>
            </a:pPr>
            <a:r>
              <a:rPr lang="en-US" sz="1200" dirty="0" smtClean="0">
                <a:latin typeface="Times New Roman" panose="02020603050405020304" pitchFamily="18" charset="0"/>
                <a:cs typeface="Times New Roman" panose="02020603050405020304" pitchFamily="18" charset="0"/>
              </a:rPr>
              <a:t>Eric </a:t>
            </a:r>
            <a:r>
              <a:rPr lang="en-US" sz="1200" dirty="0" err="1" smtClean="0">
                <a:latin typeface="Times New Roman" panose="02020603050405020304" pitchFamily="18" charset="0"/>
                <a:cs typeface="Times New Roman" panose="02020603050405020304" pitchFamily="18" charset="0"/>
              </a:rPr>
              <a:t>Holthaus</a:t>
            </a:r>
            <a:endParaRPr lang="en-US"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6CCBCCA-E31A-5644-BACE-AF834A46F4FF}" type="slidenum">
              <a:rPr lang="en-US" smtClean="0"/>
              <a:t>6</a:t>
            </a:fld>
            <a:endParaRPr lang="en-US"/>
          </a:p>
        </p:txBody>
      </p:sp>
    </p:spTree>
    <p:extLst>
      <p:ext uri="{BB962C8B-B14F-4D97-AF65-F5344CB8AC3E}">
        <p14:creationId xmlns:p14="http://schemas.microsoft.com/office/powerpoint/2010/main" val="175980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identify and commit to an action that you will take to increase the research and application of behavior science to the reduction of carbon emissions.</a:t>
            </a:r>
          </a:p>
          <a:p>
            <a:r>
              <a:rPr lang="en-US" dirty="0" smtClean="0"/>
              <a:t>Think about your current contexts</a:t>
            </a:r>
          </a:p>
          <a:p>
            <a:pPr lvl="1"/>
            <a:r>
              <a:rPr lang="en-US" dirty="0" smtClean="0"/>
              <a:t>Personal:  your home and family </a:t>
            </a:r>
          </a:p>
          <a:p>
            <a:pPr lvl="1"/>
            <a:r>
              <a:rPr lang="en-US" dirty="0" smtClean="0"/>
              <a:t>Professional: your workplace,</a:t>
            </a:r>
          </a:p>
          <a:p>
            <a:pPr lvl="1"/>
            <a:r>
              <a:rPr lang="en-US" dirty="0" smtClean="0"/>
              <a:t>Your home (association or neighborhood)</a:t>
            </a:r>
          </a:p>
          <a:p>
            <a:pPr lvl="1"/>
            <a:r>
              <a:rPr lang="en-US" dirty="0" smtClean="0"/>
              <a:t>Other community groups </a:t>
            </a:r>
          </a:p>
          <a:p>
            <a:pPr lvl="2"/>
            <a:r>
              <a:rPr lang="en-US" dirty="0" smtClean="0"/>
              <a:t>Local government</a:t>
            </a:r>
          </a:p>
          <a:p>
            <a:pPr lvl="2"/>
            <a:r>
              <a:rPr lang="en-US" dirty="0" smtClean="0"/>
              <a:t>City or county associations</a:t>
            </a:r>
          </a:p>
          <a:p>
            <a:pPr lvl="2"/>
            <a:r>
              <a:rPr lang="en-US" dirty="0" smtClean="0"/>
              <a:t>Local advocacy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Consider in which of those contexts you might address behaviors of high impact and where you might get the most support</a:t>
            </a:r>
          </a:p>
        </p:txBody>
      </p:sp>
      <p:sp>
        <p:nvSpPr>
          <p:cNvPr id="4" name="Slide Number Placeholder 3"/>
          <p:cNvSpPr>
            <a:spLocks noGrp="1"/>
          </p:cNvSpPr>
          <p:nvPr>
            <p:ph type="sldNum" sz="quarter" idx="10"/>
          </p:nvPr>
        </p:nvSpPr>
        <p:spPr/>
        <p:txBody>
          <a:bodyPr/>
          <a:lstStyle/>
          <a:p>
            <a:fld id="{319D8B23-A992-8F4D-8EC1-D92A95C2848B}" type="slidenum">
              <a:rPr lang="en-US" smtClean="0"/>
              <a:t>10</a:t>
            </a:fld>
            <a:endParaRPr lang="en-US"/>
          </a:p>
        </p:txBody>
      </p:sp>
    </p:spTree>
    <p:extLst>
      <p:ext uri="{BB962C8B-B14F-4D97-AF65-F5344CB8AC3E}">
        <p14:creationId xmlns:p14="http://schemas.microsoft.com/office/powerpoint/2010/main" val="2954364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534C9A-B612-4F7D-8968-806AA3E292CB}" type="datetime4">
              <a:rPr lang="en-US" smtClean="0"/>
              <a:t>July 18,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52DB6C-3A00-451B-BBA1-A87C70A9FE7B}" type="datetime4">
              <a:rPr lang="en-US" smtClean="0"/>
              <a:t>July 18,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8CCBA4-C10D-492D-B2D9-CAE11FF717E5}" type="datetime4">
              <a:rPr lang="en-US" smtClean="0"/>
              <a:t>July 18,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511D02-226E-49DB-A636-AF385EBBBD32}" type="datetime4">
              <a:rPr lang="en-US" smtClean="0"/>
              <a:t>July 18,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B609E4-91CA-4D3E-8ED0-9F4976DEB696}" type="datetime4">
              <a:rPr lang="en-US" smtClean="0"/>
              <a:t>July 18,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6AA825-2394-4CF1-B4A8-61E593EB7FFE}" type="datetime4">
              <a:rPr lang="en-US" smtClean="0"/>
              <a:t>July 18,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50E5D1-216A-4264-94CF-EA4E8CB129A1}" type="datetime4">
              <a:rPr lang="en-US" smtClean="0"/>
              <a:t>July 18,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815D7A-6759-43F4-8623-859DFD3481CB}" type="datetime4">
              <a:rPr lang="en-US" smtClean="0"/>
              <a:t>July 18, 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E23AE-5275-428E-8119-DC719AE297A7}" type="datetime4">
              <a:rPr lang="en-US" smtClean="0"/>
              <a:t>July 18,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EA3B8-D4D0-4521-8E5F-0FF737F4C22A}" type="datetime4">
              <a:rPr lang="en-US" smtClean="0"/>
              <a:t>July 18, 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63BFB-9836-4EE3-8501-3CE45726A26E}" type="datetime4">
              <a:rPr lang="en-US" smtClean="0"/>
              <a:t>July 18, 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5EEF8-83D5-4180-B875-343A06B90844}" type="datetime4">
              <a:rPr lang="en-US" smtClean="0"/>
              <a:t>July 18, 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val="953226061"/>
      </p:ext>
    </p:extLst>
  </p:cSld>
  <p:clrMap bg1="dk1" tx1="lt1" bg2="dk2" tx2="lt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Rxm1UxFziuy-XOY3P52S5G2so4JAyfOi/view?usp=shar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mailto:jhfiebig@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pa.gov/environmentaljustice/environmental-justice-timelin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667" y="1673480"/>
            <a:ext cx="7230533" cy="1309709"/>
          </a:xfrm>
        </p:spPr>
        <p:txBody>
          <a:bodyPr>
            <a:noAutofit/>
          </a:bodyPr>
          <a:lstStyle/>
          <a:p>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2800" dirty="0"/>
              <a:t/>
            </a:r>
            <a:br>
              <a:rPr lang="en-US" sz="2800" dirty="0"/>
            </a:br>
            <a:r>
              <a:rPr lang="en-US" sz="3200" i="1" dirty="0"/>
              <a:t>Climate Change, Climate Justice and Pro-Social Behavior: Bringing Real Change to CBS in the Face of a World Crisis</a:t>
            </a:r>
            <a:r>
              <a:rPr lang="en-US" sz="1800" b="1" dirty="0" smtClean="0"/>
              <a:t/>
            </a:r>
            <a:br>
              <a:rPr lang="en-US" sz="1800" b="1" dirty="0" smtClean="0"/>
            </a:br>
            <a:endParaRPr lang="en-US" sz="1800" dirty="0"/>
          </a:p>
        </p:txBody>
      </p:sp>
      <p:pic>
        <p:nvPicPr>
          <p:cNvPr id="6" name="Picture 5"/>
          <p:cNvPicPr>
            <a:picLocks noChangeAspect="1"/>
          </p:cNvPicPr>
          <p:nvPr/>
        </p:nvPicPr>
        <p:blipFill>
          <a:blip r:embed="rId3"/>
          <a:stretch>
            <a:fillRect/>
          </a:stretch>
        </p:blipFill>
        <p:spPr>
          <a:xfrm>
            <a:off x="12670" y="5046133"/>
            <a:ext cx="9144000" cy="1828799"/>
          </a:xfrm>
          <a:prstGeom prst="rect">
            <a:avLst/>
          </a:prstGeom>
        </p:spPr>
      </p:pic>
      <p:sp>
        <p:nvSpPr>
          <p:cNvPr id="7" name="Subtitle 2"/>
          <p:cNvSpPr>
            <a:spLocks noGrp="1"/>
          </p:cNvSpPr>
          <p:nvPr>
            <p:ph type="subTitle" idx="1"/>
          </p:nvPr>
        </p:nvSpPr>
        <p:spPr>
          <a:xfrm>
            <a:off x="1286933" y="3560232"/>
            <a:ext cx="6858000" cy="2413000"/>
          </a:xfrm>
        </p:spPr>
        <p:txBody>
          <a:bodyPr>
            <a:normAutofit/>
          </a:bodyPr>
          <a:lstStyle/>
          <a:p>
            <a:r>
              <a:rPr lang="en-US" dirty="0" smtClean="0"/>
              <a:t>Julia H. Fiebig, PhD, BCBA-D</a:t>
            </a:r>
          </a:p>
          <a:p>
            <a:r>
              <a:rPr lang="en-US" sz="1900" dirty="0" smtClean="0"/>
              <a:t>Applied Global Initiatives &amp; Ball State University</a:t>
            </a:r>
          </a:p>
          <a:p>
            <a:endParaRPr lang="en-US" sz="1900" dirty="0" smtClean="0"/>
          </a:p>
          <a:p>
            <a:r>
              <a:rPr lang="en-US" sz="1900" dirty="0" smtClean="0"/>
              <a:t>ACBS 2020</a:t>
            </a:r>
          </a:p>
          <a:p>
            <a:endParaRPr lang="en-US" sz="1400" dirty="0" smtClean="0"/>
          </a:p>
        </p:txBody>
      </p:sp>
    </p:spTree>
    <p:extLst>
      <p:ext uri="{BB962C8B-B14F-4D97-AF65-F5344CB8AC3E}">
        <p14:creationId xmlns:p14="http://schemas.microsoft.com/office/powerpoint/2010/main" val="1171037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A105ECA7-3353-5646-9197-6ACB66325E2C}"/>
              </a:ext>
            </a:extLst>
          </p:cNvPr>
          <p:cNvSpPr>
            <a:spLocks noGrp="1"/>
          </p:cNvSpPr>
          <p:nvPr>
            <p:ph type="title"/>
          </p:nvPr>
        </p:nvSpPr>
        <p:spPr>
          <a:xfrm>
            <a:off x="2345239" y="429593"/>
            <a:ext cx="4453316" cy="891540"/>
          </a:xfrm>
          <a:noFill/>
        </p:spPr>
        <p:txBody>
          <a:bodyPr>
            <a:normAutofit/>
          </a:bodyPr>
          <a:lstStyle/>
          <a:p>
            <a:pPr algn="ctr"/>
            <a:r>
              <a:rPr lang="en-US" dirty="0" smtClean="0"/>
              <a:t>Taking Action</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34156001"/>
              </p:ext>
            </p:extLst>
          </p:nvPr>
        </p:nvGraphicFramePr>
        <p:xfrm>
          <a:off x="1016000" y="1912497"/>
          <a:ext cx="7399867" cy="2514506"/>
        </p:xfrm>
        <a:graphic>
          <a:graphicData uri="http://schemas.openxmlformats.org/drawingml/2006/table">
            <a:tbl>
              <a:tblPr firstRow="1" bandRow="1">
                <a:tableStyleId>{7E9639D4-E3E2-4D34-9284-5A2195B3D0D7}</a:tableStyleId>
              </a:tblPr>
              <a:tblGrid>
                <a:gridCol w="1793671">
                  <a:extLst>
                    <a:ext uri="{9D8B030D-6E8A-4147-A177-3AD203B41FA5}">
                      <a16:colId xmlns:a16="http://schemas.microsoft.com/office/drawing/2014/main" val="20000"/>
                    </a:ext>
                  </a:extLst>
                </a:gridCol>
                <a:gridCol w="5606196">
                  <a:extLst>
                    <a:ext uri="{9D8B030D-6E8A-4147-A177-3AD203B41FA5}">
                      <a16:colId xmlns:a16="http://schemas.microsoft.com/office/drawing/2014/main" val="20001"/>
                    </a:ext>
                  </a:extLst>
                </a:gridCol>
              </a:tblGrid>
              <a:tr h="403178">
                <a:tc gridSpan="2">
                  <a:txBody>
                    <a:bodyPr/>
                    <a:lstStyle/>
                    <a:p>
                      <a:pPr algn="ctr"/>
                      <a:r>
                        <a:rPr lang="en-US" sz="1400" baseline="0" dirty="0" smtClean="0"/>
                        <a:t>Committed Actions</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565990">
                <a:tc>
                  <a:txBody>
                    <a:bodyPr/>
                    <a:lstStyle/>
                    <a:p>
                      <a:r>
                        <a:rPr lang="en-US" sz="1400" dirty="0" smtClean="0"/>
                        <a:t>Personal</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Family</a:t>
                      </a:r>
                      <a:r>
                        <a:rPr lang="en-US" sz="1400" baseline="0" dirty="0" smtClean="0"/>
                        <a:t> and Home</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1944">
                <a:tc>
                  <a:txBody>
                    <a:bodyPr/>
                    <a:lstStyle/>
                    <a:p>
                      <a:r>
                        <a:rPr lang="en-US" sz="1400" dirty="0" smtClean="0"/>
                        <a:t>Professional</a:t>
                      </a:r>
                    </a:p>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Workplace</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13394">
                <a:tc>
                  <a:txBody>
                    <a:bodyPr/>
                    <a:lstStyle/>
                    <a:p>
                      <a:r>
                        <a:rPr lang="en-US" sz="1400" dirty="0" smtClean="0"/>
                        <a:t>Community</a:t>
                      </a:r>
                    </a:p>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Local</a:t>
                      </a:r>
                      <a:r>
                        <a:rPr lang="en-US" sz="1400" baseline="0" dirty="0" smtClean="0"/>
                        <a:t> government, city or county associations, local advocacy groups or community groups, neighborhood groups</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TextBox 1"/>
          <p:cNvSpPr txBox="1"/>
          <p:nvPr/>
        </p:nvSpPr>
        <p:spPr>
          <a:xfrm>
            <a:off x="2582305" y="5018367"/>
            <a:ext cx="5173161" cy="923330"/>
          </a:xfrm>
          <a:prstGeom prst="rect">
            <a:avLst/>
          </a:prstGeom>
          <a:noFill/>
        </p:spPr>
        <p:txBody>
          <a:bodyPr wrap="square" rtlCol="0">
            <a:spAutoFit/>
          </a:bodyPr>
          <a:lstStyle/>
          <a:p>
            <a:r>
              <a:rPr lang="en-US" dirty="0">
                <a:hlinkClick r:id="rId3"/>
              </a:rPr>
              <a:t>https://</a:t>
            </a:r>
            <a:r>
              <a:rPr lang="en-US" dirty="0" smtClean="0">
                <a:hlinkClick r:id="rId3"/>
              </a:rPr>
              <a:t>drive.google.com/file/d/1Rxm1UxFziuy-XOY3P52S5G2so4JAyfOi/view?usp=sharing</a:t>
            </a:r>
            <a:endParaRPr lang="en-US" dirty="0" smtClean="0"/>
          </a:p>
          <a:p>
            <a:endParaRPr lang="en-US" dirty="0"/>
          </a:p>
        </p:txBody>
      </p:sp>
    </p:spTree>
    <p:extLst>
      <p:ext uri="{BB962C8B-B14F-4D97-AF65-F5344CB8AC3E}">
        <p14:creationId xmlns:p14="http://schemas.microsoft.com/office/powerpoint/2010/main" val="3223565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37D5FE-740C-46F5-801A-FA5477D9711F}" type="slidenum">
              <a:rPr lang="en-US" smtClean="0"/>
              <a:pPr/>
              <a:t>11</a:t>
            </a:fld>
            <a:endParaRPr lang="en-US"/>
          </a:p>
        </p:txBody>
      </p:sp>
      <p:pic>
        <p:nvPicPr>
          <p:cNvPr id="5" name="Picture 4"/>
          <p:cNvPicPr>
            <a:picLocks noChangeAspect="1"/>
          </p:cNvPicPr>
          <p:nvPr/>
        </p:nvPicPr>
        <p:blipFill>
          <a:blip r:embed="rId2"/>
          <a:stretch>
            <a:fillRect/>
          </a:stretch>
        </p:blipFill>
        <p:spPr>
          <a:xfrm>
            <a:off x="0" y="5689600"/>
            <a:ext cx="9144000" cy="11684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418667"/>
            <a:ext cx="9144000" cy="1439332"/>
          </a:xfrm>
          <a:prstGeom prst="rect">
            <a:avLst/>
          </a:prstGeom>
        </p:spPr>
      </p:pic>
      <p:sp>
        <p:nvSpPr>
          <p:cNvPr id="8" name="Content Placeholder 2"/>
          <p:cNvSpPr>
            <a:spLocks noGrp="1"/>
          </p:cNvSpPr>
          <p:nvPr>
            <p:ph idx="1"/>
          </p:nvPr>
        </p:nvSpPr>
        <p:spPr/>
        <p:txBody>
          <a:bodyPr numCol="1">
            <a:normAutofit/>
          </a:bodyPr>
          <a:lstStyle/>
          <a:p>
            <a:r>
              <a:rPr lang="en-US" dirty="0" smtClean="0"/>
              <a:t>Build a Team</a:t>
            </a:r>
          </a:p>
          <a:p>
            <a:r>
              <a:rPr lang="en-US" dirty="0" smtClean="0"/>
              <a:t>Speak Up!</a:t>
            </a:r>
          </a:p>
          <a:p>
            <a:r>
              <a:rPr lang="en-US" dirty="0" smtClean="0"/>
              <a:t>Understand Intersections</a:t>
            </a:r>
          </a:p>
          <a:p>
            <a:r>
              <a:rPr lang="en-US" dirty="0"/>
              <a:t>Get involved in politics</a:t>
            </a:r>
          </a:p>
          <a:p>
            <a:r>
              <a:rPr lang="en-US" dirty="0" smtClean="0"/>
              <a:t>Defend </a:t>
            </a:r>
            <a:r>
              <a:rPr lang="en-US" dirty="0" smtClean="0"/>
              <a:t>the </a:t>
            </a:r>
            <a:r>
              <a:rPr lang="en-US" dirty="0" smtClean="0"/>
              <a:t>truth</a:t>
            </a:r>
          </a:p>
          <a:p>
            <a:r>
              <a:rPr lang="en-US" dirty="0" smtClean="0"/>
              <a:t>Look Beyond Energy Policy</a:t>
            </a:r>
          </a:p>
          <a:p>
            <a:r>
              <a:rPr lang="en-US" dirty="0" smtClean="0"/>
              <a:t>Divest</a:t>
            </a:r>
            <a:endParaRPr lang="en-US" dirty="0" smtClean="0"/>
          </a:p>
          <a:p>
            <a:endParaRPr lang="en-US" sz="2000" dirty="0" smtClean="0"/>
          </a:p>
          <a:p>
            <a:endParaRPr lang="en-US" dirty="0"/>
          </a:p>
          <a:p>
            <a:endParaRPr lang="en-US" dirty="0" smtClean="0"/>
          </a:p>
          <a:p>
            <a:endParaRPr lang="en-US" dirty="0"/>
          </a:p>
        </p:txBody>
      </p:sp>
      <p:sp>
        <p:nvSpPr>
          <p:cNvPr id="10" name="Title 1"/>
          <p:cNvSpPr>
            <a:spLocks noGrp="1"/>
          </p:cNvSpPr>
          <p:nvPr>
            <p:ph type="title"/>
          </p:nvPr>
        </p:nvSpPr>
        <p:spPr/>
        <p:txBody>
          <a:bodyPr/>
          <a:lstStyle/>
          <a:p>
            <a:pPr algn="ctr"/>
            <a:r>
              <a:rPr lang="en-US" dirty="0" smtClean="0"/>
              <a:t>Choosing the Future</a:t>
            </a:r>
            <a:endParaRPr lang="en-US" dirty="0"/>
          </a:p>
        </p:txBody>
      </p:sp>
    </p:spTree>
    <p:extLst>
      <p:ext uri="{BB962C8B-B14F-4D97-AF65-F5344CB8AC3E}">
        <p14:creationId xmlns:p14="http://schemas.microsoft.com/office/powerpoint/2010/main" val="1072935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37D5FE-740C-46F5-801A-FA5477D9711F}" type="slidenum">
              <a:rPr lang="en-US" smtClean="0"/>
              <a:pPr/>
              <a:t>12</a:t>
            </a:fld>
            <a:endParaRPr lang="en-US"/>
          </a:p>
        </p:txBody>
      </p:sp>
      <p:pic>
        <p:nvPicPr>
          <p:cNvPr id="5" name="Picture 4"/>
          <p:cNvPicPr>
            <a:picLocks noChangeAspect="1"/>
          </p:cNvPicPr>
          <p:nvPr/>
        </p:nvPicPr>
        <p:blipFill>
          <a:blip r:embed="rId2"/>
          <a:stretch>
            <a:fillRect/>
          </a:stretch>
        </p:blipFill>
        <p:spPr>
          <a:xfrm>
            <a:off x="0" y="5689600"/>
            <a:ext cx="9144000" cy="11684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689599"/>
            <a:ext cx="9144000" cy="1168399"/>
          </a:xfrm>
          <a:prstGeom prst="rect">
            <a:avLst/>
          </a:prstGeom>
        </p:spPr>
      </p:pic>
      <p:sp>
        <p:nvSpPr>
          <p:cNvPr id="8" name="Content Placeholder 2"/>
          <p:cNvSpPr>
            <a:spLocks noGrp="1"/>
          </p:cNvSpPr>
          <p:nvPr>
            <p:ph idx="1"/>
          </p:nvPr>
        </p:nvSpPr>
        <p:spPr/>
        <p:txBody>
          <a:bodyPr numCol="1">
            <a:normAutofit/>
          </a:bodyPr>
          <a:lstStyle/>
          <a:p>
            <a:r>
              <a:rPr lang="en-US" sz="2600" dirty="0" smtClean="0"/>
              <a:t>Let go of the </a:t>
            </a:r>
            <a:r>
              <a:rPr lang="en-US" sz="2600" dirty="0"/>
              <a:t>old </a:t>
            </a:r>
            <a:r>
              <a:rPr lang="en-US" sz="2600" dirty="0" smtClean="0"/>
              <a:t>world</a:t>
            </a:r>
          </a:p>
          <a:p>
            <a:r>
              <a:rPr lang="en-US" sz="2600" dirty="0" smtClean="0"/>
              <a:t>Say </a:t>
            </a:r>
            <a:r>
              <a:rPr lang="en-US" sz="2600" dirty="0"/>
              <a:t>“YES!” to the new </a:t>
            </a:r>
            <a:r>
              <a:rPr lang="en-US" sz="2600" dirty="0" smtClean="0"/>
              <a:t>world</a:t>
            </a:r>
          </a:p>
          <a:p>
            <a:r>
              <a:rPr lang="en-US" sz="2600" dirty="0" smtClean="0"/>
              <a:t>Understand </a:t>
            </a:r>
            <a:r>
              <a:rPr lang="en-US" sz="2600" dirty="0" smtClean="0"/>
              <a:t>your roots</a:t>
            </a:r>
          </a:p>
          <a:p>
            <a:r>
              <a:rPr lang="en-US" sz="2600" dirty="0" smtClean="0"/>
              <a:t>Map out your skills</a:t>
            </a:r>
          </a:p>
          <a:p>
            <a:r>
              <a:rPr lang="en-US" sz="2600" dirty="0" smtClean="0"/>
              <a:t>Show solidarity</a:t>
            </a:r>
          </a:p>
          <a:p>
            <a:r>
              <a:rPr lang="en-US" sz="2600" dirty="0" smtClean="0"/>
              <a:t>Face your grief and hold a vision for the future</a:t>
            </a:r>
          </a:p>
          <a:p>
            <a:pPr marL="0" indent="0">
              <a:buNone/>
            </a:pPr>
            <a:endParaRPr lang="en-US" sz="2000" dirty="0" smtClean="0"/>
          </a:p>
          <a:p>
            <a:endParaRPr lang="en-US" sz="2000" dirty="0" smtClean="0"/>
          </a:p>
          <a:p>
            <a:endParaRPr lang="en-US" dirty="0"/>
          </a:p>
          <a:p>
            <a:endParaRPr lang="en-US" dirty="0" smtClean="0"/>
          </a:p>
          <a:p>
            <a:endParaRPr lang="en-US" dirty="0"/>
          </a:p>
        </p:txBody>
      </p:sp>
      <p:sp>
        <p:nvSpPr>
          <p:cNvPr id="10" name="Title 1"/>
          <p:cNvSpPr>
            <a:spLocks noGrp="1"/>
          </p:cNvSpPr>
          <p:nvPr>
            <p:ph type="title"/>
          </p:nvPr>
        </p:nvSpPr>
        <p:spPr/>
        <p:txBody>
          <a:bodyPr/>
          <a:lstStyle/>
          <a:p>
            <a:pPr algn="ctr"/>
            <a:r>
              <a:rPr lang="en-US" dirty="0" smtClean="0"/>
              <a:t>Choosing the Future</a:t>
            </a:r>
            <a:endParaRPr lang="en-US" dirty="0"/>
          </a:p>
        </p:txBody>
      </p:sp>
    </p:spTree>
    <p:extLst>
      <p:ext uri="{BB962C8B-B14F-4D97-AF65-F5344CB8AC3E}">
        <p14:creationId xmlns:p14="http://schemas.microsoft.com/office/powerpoint/2010/main" val="384691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37D5FE-740C-46F5-801A-FA5477D9711F}" type="slidenum">
              <a:rPr lang="en-US" smtClean="0"/>
              <a:pPr/>
              <a:t>13</a:t>
            </a:fld>
            <a:endParaRPr lang="en-US"/>
          </a:p>
        </p:txBody>
      </p:sp>
      <p:pic>
        <p:nvPicPr>
          <p:cNvPr id="8" name="Picture 7"/>
          <p:cNvPicPr>
            <a:picLocks noChangeAspect="1"/>
          </p:cNvPicPr>
          <p:nvPr/>
        </p:nvPicPr>
        <p:blipFill>
          <a:blip r:embed="rId2"/>
          <a:stretch>
            <a:fillRect/>
          </a:stretch>
        </p:blipFill>
        <p:spPr>
          <a:xfrm>
            <a:off x="-203200" y="1"/>
            <a:ext cx="9401027" cy="6858000"/>
          </a:xfrm>
          <a:prstGeom prst="rect">
            <a:avLst/>
          </a:prstGeom>
        </p:spPr>
      </p:pic>
      <p:sp>
        <p:nvSpPr>
          <p:cNvPr id="9" name="Rectangle 8"/>
          <p:cNvSpPr/>
          <p:nvPr/>
        </p:nvSpPr>
        <p:spPr>
          <a:xfrm>
            <a:off x="2963333" y="932809"/>
            <a:ext cx="5977467" cy="3108543"/>
          </a:xfrm>
          <a:prstGeom prst="rect">
            <a:avLst/>
          </a:prstGeom>
        </p:spPr>
        <p:txBody>
          <a:bodyPr wrap="square">
            <a:spAutoFit/>
          </a:bodyPr>
          <a:lstStyle/>
          <a:p>
            <a:r>
              <a:rPr lang="en-US" i="1" dirty="0">
                <a:solidFill>
                  <a:schemeClr val="bg1"/>
                </a:solidFill>
              </a:rPr>
              <a:t>“Hope is not a lottery ticket you can sit on the sofa and clutch, feeling lucky. It is an axe you break down doors with in an emergency. Hope should shove you out the door, because it will take everything you have to steer the future away from endless war, from the annihilation of the earth's treasures and the grinding down of the poor and marginal... To hope is to give yourself to the future - and that commitment to the future is what makes the present inhabitable.” </a:t>
            </a:r>
            <a:endParaRPr lang="en-US" i="1" dirty="0" smtClean="0">
              <a:solidFill>
                <a:schemeClr val="bg1"/>
              </a:solidFill>
            </a:endParaRPr>
          </a:p>
          <a:p>
            <a:endParaRPr lang="en-US" i="1" dirty="0">
              <a:solidFill>
                <a:schemeClr val="bg1"/>
              </a:solidFill>
            </a:endParaRPr>
          </a:p>
          <a:p>
            <a:r>
              <a:rPr lang="en-US" dirty="0" smtClean="0">
                <a:solidFill>
                  <a:schemeClr val="bg1"/>
                </a:solidFill>
              </a:rPr>
              <a:t>		</a:t>
            </a:r>
            <a:r>
              <a:rPr lang="en-US" dirty="0">
                <a:solidFill>
                  <a:schemeClr val="bg1"/>
                </a:solidFill>
              </a:rPr>
              <a:t>	</a:t>
            </a:r>
            <a:r>
              <a:rPr lang="en-US" dirty="0" smtClean="0">
                <a:solidFill>
                  <a:schemeClr val="bg1"/>
                </a:solidFill>
              </a:rPr>
              <a:t>	</a:t>
            </a:r>
            <a:r>
              <a:rPr lang="en-US" sz="1600" dirty="0" smtClean="0">
                <a:solidFill>
                  <a:schemeClr val="bg1"/>
                </a:solidFill>
              </a:rPr>
              <a:t>-</a:t>
            </a:r>
            <a:r>
              <a:rPr lang="en-US" sz="1600" dirty="0">
                <a:solidFill>
                  <a:schemeClr val="bg1"/>
                </a:solidFill>
              </a:rPr>
              <a:t>Rebecca Solnit</a:t>
            </a:r>
          </a:p>
          <a:p>
            <a:r>
              <a:rPr lang="en-US" sz="1600" dirty="0">
                <a:solidFill>
                  <a:schemeClr val="bg1"/>
                </a:solidFill>
              </a:rPr>
              <a:t>		</a:t>
            </a:r>
            <a:r>
              <a:rPr lang="en-US" sz="1600" dirty="0" smtClean="0">
                <a:solidFill>
                  <a:schemeClr val="bg1"/>
                </a:solidFill>
              </a:rPr>
              <a:t>		  </a:t>
            </a:r>
            <a:r>
              <a:rPr lang="en-US" sz="1600" dirty="0">
                <a:solidFill>
                  <a:schemeClr val="bg1"/>
                </a:solidFill>
              </a:rPr>
              <a:t>from </a:t>
            </a:r>
            <a:r>
              <a:rPr lang="en-US" sz="1600" i="1" dirty="0">
                <a:solidFill>
                  <a:schemeClr val="bg1"/>
                </a:solidFill>
              </a:rPr>
              <a:t>Hope in the Dark</a:t>
            </a:r>
            <a:endParaRPr lang="en-US" sz="1600" dirty="0">
              <a:solidFill>
                <a:schemeClr val="bg1"/>
              </a:solidFill>
            </a:endParaRPr>
          </a:p>
        </p:txBody>
      </p:sp>
    </p:spTree>
    <p:extLst>
      <p:ext uri="{BB962C8B-B14F-4D97-AF65-F5344CB8AC3E}">
        <p14:creationId xmlns:p14="http://schemas.microsoft.com/office/powerpoint/2010/main" val="3124571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162" y="1873405"/>
            <a:ext cx="7886700" cy="2865863"/>
          </a:xfrm>
        </p:spPr>
        <p:txBody>
          <a:bodyPr>
            <a:normAutofit/>
          </a:bodyPr>
          <a:lstStyle/>
          <a:p>
            <a:pPr algn="ctr"/>
            <a:r>
              <a:rPr lang="en-US" sz="3200" dirty="0" smtClean="0"/>
              <a:t>Thank you!</a:t>
            </a:r>
            <a:br>
              <a:rPr lang="en-US" sz="3200" dirty="0" smtClean="0"/>
            </a:br>
            <a:r>
              <a:rPr lang="en-US" sz="3200" dirty="0"/>
              <a:t/>
            </a:r>
            <a:br>
              <a:rPr lang="en-US" sz="3200" dirty="0"/>
            </a:br>
            <a:r>
              <a:rPr lang="en-US" sz="2000" dirty="0" smtClean="0"/>
              <a:t> </a:t>
            </a:r>
            <a:r>
              <a:rPr lang="en-US" sz="2000" dirty="0" smtClean="0">
                <a:hlinkClick r:id="rId2"/>
              </a:rPr>
              <a:t>jhfiebig@gmail.com</a:t>
            </a: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a:t> </a:t>
            </a:r>
            <a:r>
              <a:rPr lang="en-US" sz="2000" u="sng" dirty="0"/>
              <a:t>https://acbs.surveyanalytics.com/</a:t>
            </a:r>
            <a:br>
              <a:rPr lang="en-US" sz="2000" u="sng" dirty="0"/>
            </a:br>
            <a:r>
              <a:rPr lang="en-US" sz="2000" dirty="0" smtClean="0"/>
              <a:t/>
            </a:r>
            <a:br>
              <a:rPr lang="en-US" sz="2000" dirty="0" smtClean="0"/>
            </a:br>
            <a:endParaRPr lang="en-US" sz="2000"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14</a:t>
            </a:fld>
            <a:endParaRPr lang="en-US"/>
          </a:p>
        </p:txBody>
      </p:sp>
      <p:pic>
        <p:nvPicPr>
          <p:cNvPr id="5" name="Content Placeholder 4"/>
          <p:cNvPicPr>
            <a:picLocks noGrp="1" noChangeAspect="1"/>
          </p:cNvPicPr>
          <p:nvPr>
            <p:ph idx="1"/>
          </p:nvPr>
        </p:nvPicPr>
        <p:blipFill>
          <a:blip r:embed="rId3"/>
          <a:stretch>
            <a:fillRect/>
          </a:stretch>
        </p:blipFill>
        <p:spPr>
          <a:xfrm>
            <a:off x="0" y="4716966"/>
            <a:ext cx="9144000" cy="2141034"/>
          </a:xfrm>
          <a:prstGeom prst="rect">
            <a:avLst/>
          </a:prstGeom>
        </p:spPr>
      </p:pic>
    </p:spTree>
    <p:extLst>
      <p:ext uri="{BB962C8B-B14F-4D97-AF65-F5344CB8AC3E}">
        <p14:creationId xmlns:p14="http://schemas.microsoft.com/office/powerpoint/2010/main" val="644185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99583" y="2651126"/>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smtClean="0">
                <a:latin typeface="Times New Roman" panose="02020603050405020304" pitchFamily="18" charset="0"/>
                <a:cs typeface="Times New Roman" panose="02020603050405020304" pitchFamily="18" charset="0"/>
              </a:rPr>
              <a:t>"If we valued everyone’s lives equally, if we placed the public health and well-being of the many above the profits of a few, there wouldn’t be a climate crisis. There would be nowhere to put a coal plant, because no one would accept the risks of living near such a monster if they had the power to choose.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Hop Hopkins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2222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Prosocial Core Design Principles</a:t>
            </a:r>
            <a:endParaRPr lang="en-US" dirty="0"/>
          </a:p>
        </p:txBody>
      </p:sp>
      <p:sp>
        <p:nvSpPr>
          <p:cNvPr id="3" name="Content Placeholder 2"/>
          <p:cNvSpPr>
            <a:spLocks noGrp="1"/>
          </p:cNvSpPr>
          <p:nvPr>
            <p:ph idx="1"/>
          </p:nvPr>
        </p:nvSpPr>
        <p:spPr>
          <a:xfrm>
            <a:off x="628650" y="1520825"/>
            <a:ext cx="7886700" cy="4351338"/>
          </a:xfrm>
        </p:spPr>
        <p:txBody>
          <a:bodyPr>
            <a:normAutofit/>
          </a:bodyPr>
          <a:lstStyle/>
          <a:p>
            <a:pPr marL="0" indent="0" algn="ctr">
              <a:buNone/>
            </a:pPr>
            <a:endParaRPr lang="en-US" sz="2400" dirty="0"/>
          </a:p>
          <a:p>
            <a:pPr marL="0" indent="0" algn="ctr">
              <a:buNone/>
            </a:pPr>
            <a:r>
              <a:rPr lang="en-US" sz="2400" dirty="0"/>
              <a:t>Shared Identity and Purpose</a:t>
            </a:r>
          </a:p>
          <a:p>
            <a:pPr marL="0" indent="0" algn="ctr">
              <a:buNone/>
            </a:pPr>
            <a:r>
              <a:rPr lang="en-US" sz="2400" dirty="0"/>
              <a:t>Equitable Distribution of Contributions &amp; Benefits</a:t>
            </a:r>
          </a:p>
          <a:p>
            <a:pPr marL="0" indent="0" algn="ctr">
              <a:buNone/>
            </a:pPr>
            <a:r>
              <a:rPr lang="en-US" sz="2400" dirty="0"/>
              <a:t>Fair &amp; Inclusive Decision-making</a:t>
            </a:r>
          </a:p>
          <a:p>
            <a:pPr marL="0" indent="0" algn="ctr">
              <a:buNone/>
            </a:pPr>
            <a:r>
              <a:rPr lang="en-US" sz="2400" dirty="0"/>
              <a:t>Monitoring Behavior</a:t>
            </a:r>
          </a:p>
          <a:p>
            <a:pPr marL="0" indent="0" algn="ctr">
              <a:buNone/>
            </a:pPr>
            <a:r>
              <a:rPr lang="en-US" sz="2400" dirty="0"/>
              <a:t>Graduated Responding to Helpful and Unhelpful Behavior</a:t>
            </a:r>
          </a:p>
          <a:p>
            <a:pPr marL="0" indent="0" algn="ctr">
              <a:buNone/>
            </a:pPr>
            <a:r>
              <a:rPr lang="en-US" sz="2400" dirty="0"/>
              <a:t>Fast and Fair Conflict Resolution</a:t>
            </a:r>
          </a:p>
          <a:p>
            <a:pPr marL="0" indent="0" algn="ctr">
              <a:buNone/>
            </a:pPr>
            <a:r>
              <a:rPr lang="en-US" sz="2400" dirty="0"/>
              <a:t>Authority to Self-Govern</a:t>
            </a:r>
          </a:p>
          <a:p>
            <a:pPr marL="0" indent="0" algn="ctr">
              <a:buNone/>
            </a:pPr>
            <a:r>
              <a:rPr lang="en-US" sz="2400" dirty="0"/>
              <a:t>Collaborative Relations with Other Groups</a:t>
            </a:r>
          </a:p>
          <a:p>
            <a:endParaRPr lang="en-US" dirty="0"/>
          </a:p>
        </p:txBody>
      </p:sp>
    </p:spTree>
    <p:extLst>
      <p:ext uri="{BB962C8B-B14F-4D97-AF65-F5344CB8AC3E}">
        <p14:creationId xmlns:p14="http://schemas.microsoft.com/office/powerpoint/2010/main" val="329671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933" y="809625"/>
            <a:ext cx="7886700" cy="4351338"/>
          </a:xfrm>
        </p:spPr>
        <p:txBody>
          <a:bodyPr>
            <a:normAutofit lnSpcReduction="10000"/>
          </a:bodyPr>
          <a:lstStyle/>
          <a:p>
            <a:pPr marL="0" indent="0" algn="ctr">
              <a:buNone/>
            </a:pPr>
            <a:endParaRPr lang="en-US" dirty="0"/>
          </a:p>
          <a:p>
            <a:pPr marL="0" indent="0" algn="ctr">
              <a:buNone/>
            </a:pPr>
            <a:r>
              <a:rPr lang="en-US" sz="3900" dirty="0" smtClean="0">
                <a:solidFill>
                  <a:srgbClr val="00B050"/>
                </a:solidFill>
              </a:rPr>
              <a:t>Shared </a:t>
            </a:r>
            <a:r>
              <a:rPr lang="en-US" sz="3900" dirty="0">
                <a:solidFill>
                  <a:srgbClr val="00B050"/>
                </a:solidFill>
              </a:rPr>
              <a:t>Identity and Purpose</a:t>
            </a:r>
          </a:p>
          <a:p>
            <a:pPr marL="0" indent="0" algn="ctr">
              <a:buNone/>
            </a:pPr>
            <a:r>
              <a:rPr lang="en-US" sz="2400" dirty="0" smtClean="0">
                <a:solidFill>
                  <a:schemeClr val="bg1">
                    <a:lumMod val="75000"/>
                    <a:lumOff val="25000"/>
                  </a:schemeClr>
                </a:solidFill>
              </a:rPr>
              <a:t>Equitable </a:t>
            </a:r>
            <a:r>
              <a:rPr lang="en-US" sz="2400" dirty="0">
                <a:solidFill>
                  <a:schemeClr val="bg1">
                    <a:lumMod val="75000"/>
                    <a:lumOff val="25000"/>
                  </a:schemeClr>
                </a:solidFill>
              </a:rPr>
              <a:t>Distribution of Contributions &amp; Benefits</a:t>
            </a:r>
          </a:p>
          <a:p>
            <a:pPr marL="0" indent="0" algn="ctr">
              <a:buNone/>
            </a:pPr>
            <a:r>
              <a:rPr lang="en-US" sz="3900" dirty="0" smtClean="0">
                <a:solidFill>
                  <a:srgbClr val="00B050"/>
                </a:solidFill>
              </a:rPr>
              <a:t>Fair </a:t>
            </a:r>
            <a:r>
              <a:rPr lang="en-US" sz="3900" dirty="0">
                <a:solidFill>
                  <a:srgbClr val="00B050"/>
                </a:solidFill>
              </a:rPr>
              <a:t>&amp; Inclusive Decision-making</a:t>
            </a:r>
          </a:p>
          <a:p>
            <a:pPr marL="0" indent="0" algn="ctr">
              <a:buNone/>
            </a:pPr>
            <a:r>
              <a:rPr lang="en-US" sz="2200" dirty="0" smtClean="0">
                <a:solidFill>
                  <a:schemeClr val="bg1">
                    <a:lumMod val="75000"/>
                    <a:lumOff val="25000"/>
                  </a:schemeClr>
                </a:solidFill>
              </a:rPr>
              <a:t>Monitoring </a:t>
            </a:r>
            <a:r>
              <a:rPr lang="en-US" sz="2200" dirty="0">
                <a:solidFill>
                  <a:schemeClr val="bg1">
                    <a:lumMod val="75000"/>
                    <a:lumOff val="25000"/>
                  </a:schemeClr>
                </a:solidFill>
              </a:rPr>
              <a:t>Behavior</a:t>
            </a:r>
          </a:p>
          <a:p>
            <a:pPr marL="0" indent="0" algn="ctr">
              <a:buNone/>
            </a:pPr>
            <a:r>
              <a:rPr lang="en-US" sz="2200" dirty="0" smtClean="0">
                <a:solidFill>
                  <a:schemeClr val="bg1">
                    <a:lumMod val="75000"/>
                    <a:lumOff val="25000"/>
                  </a:schemeClr>
                </a:solidFill>
              </a:rPr>
              <a:t>Graduated </a:t>
            </a:r>
            <a:r>
              <a:rPr lang="en-US" sz="2200" dirty="0">
                <a:solidFill>
                  <a:schemeClr val="bg1">
                    <a:lumMod val="75000"/>
                    <a:lumOff val="25000"/>
                  </a:schemeClr>
                </a:solidFill>
              </a:rPr>
              <a:t>Responding to Helpful and Unhelpful Behavior</a:t>
            </a:r>
          </a:p>
          <a:p>
            <a:pPr marL="0" indent="0" algn="ctr">
              <a:buNone/>
            </a:pPr>
            <a:r>
              <a:rPr lang="en-US" sz="2200" dirty="0" smtClean="0">
                <a:solidFill>
                  <a:schemeClr val="bg1">
                    <a:lumMod val="75000"/>
                    <a:lumOff val="25000"/>
                  </a:schemeClr>
                </a:solidFill>
              </a:rPr>
              <a:t>Fast </a:t>
            </a:r>
            <a:r>
              <a:rPr lang="en-US" sz="2200" dirty="0">
                <a:solidFill>
                  <a:schemeClr val="bg1">
                    <a:lumMod val="75000"/>
                    <a:lumOff val="25000"/>
                  </a:schemeClr>
                </a:solidFill>
              </a:rPr>
              <a:t>and Fair Conflict Resolution</a:t>
            </a:r>
          </a:p>
          <a:p>
            <a:pPr marL="0" indent="0" algn="ctr">
              <a:buNone/>
            </a:pPr>
            <a:r>
              <a:rPr lang="en-US" sz="2200" dirty="0" smtClean="0">
                <a:solidFill>
                  <a:schemeClr val="bg1">
                    <a:lumMod val="75000"/>
                    <a:lumOff val="25000"/>
                  </a:schemeClr>
                </a:solidFill>
              </a:rPr>
              <a:t>Authority </a:t>
            </a:r>
            <a:r>
              <a:rPr lang="en-US" sz="2200" dirty="0">
                <a:solidFill>
                  <a:schemeClr val="bg1">
                    <a:lumMod val="75000"/>
                    <a:lumOff val="25000"/>
                  </a:schemeClr>
                </a:solidFill>
              </a:rPr>
              <a:t>to Self-Govern</a:t>
            </a:r>
          </a:p>
          <a:p>
            <a:pPr marL="0" indent="0" algn="ctr">
              <a:buNone/>
            </a:pPr>
            <a:r>
              <a:rPr lang="en-US" sz="2200" dirty="0" smtClean="0">
                <a:solidFill>
                  <a:schemeClr val="bg1">
                    <a:lumMod val="75000"/>
                    <a:lumOff val="25000"/>
                  </a:schemeClr>
                </a:solidFill>
              </a:rPr>
              <a:t>Collaborative </a:t>
            </a:r>
            <a:r>
              <a:rPr lang="en-US" sz="2200" dirty="0">
                <a:solidFill>
                  <a:schemeClr val="bg1">
                    <a:lumMod val="75000"/>
                    <a:lumOff val="25000"/>
                  </a:schemeClr>
                </a:solidFill>
              </a:rPr>
              <a:t>Relations with Other Groups</a:t>
            </a:r>
          </a:p>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4</a:t>
            </a:fld>
            <a:endParaRPr lang="en-US"/>
          </a:p>
        </p:txBody>
      </p:sp>
      <p:pic>
        <p:nvPicPr>
          <p:cNvPr id="6" name="Picture 5"/>
          <p:cNvPicPr>
            <a:picLocks noChangeAspect="1"/>
          </p:cNvPicPr>
          <p:nvPr/>
        </p:nvPicPr>
        <p:blipFill>
          <a:blip r:embed="rId2"/>
          <a:stretch>
            <a:fillRect/>
          </a:stretch>
        </p:blipFill>
        <p:spPr>
          <a:xfrm>
            <a:off x="0" y="5266267"/>
            <a:ext cx="9144000" cy="1591732"/>
          </a:xfrm>
          <a:prstGeom prst="rect">
            <a:avLst/>
          </a:prstGeom>
        </p:spPr>
      </p:pic>
    </p:spTree>
    <p:extLst>
      <p:ext uri="{BB962C8B-B14F-4D97-AF65-F5344CB8AC3E}">
        <p14:creationId xmlns:p14="http://schemas.microsoft.com/office/powerpoint/2010/main" val="1093647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Just Sustainabilities</a:t>
            </a:r>
            <a:endParaRPr lang="en-US" dirty="0"/>
          </a:p>
        </p:txBody>
      </p:sp>
      <p:sp>
        <p:nvSpPr>
          <p:cNvPr id="3" name="Content Placeholder 2"/>
          <p:cNvSpPr>
            <a:spLocks noGrp="1"/>
          </p:cNvSpPr>
          <p:nvPr>
            <p:ph idx="1"/>
          </p:nvPr>
        </p:nvSpPr>
        <p:spPr/>
        <p:txBody>
          <a:bodyPr/>
          <a:lstStyle/>
          <a:p>
            <a:pPr marL="0" indent="0" algn="ctr">
              <a:buNone/>
            </a:pPr>
            <a:endParaRPr lang="en-US" i="1" dirty="0" smtClean="0"/>
          </a:p>
          <a:p>
            <a:pPr marL="0" indent="0" algn="ctr">
              <a:buNone/>
            </a:pPr>
            <a:endParaRPr lang="en-US" i="1" dirty="0"/>
          </a:p>
          <a:p>
            <a:pPr marL="0" indent="0" algn="ctr">
              <a:buNone/>
            </a:pPr>
            <a:r>
              <a:rPr lang="en-US" i="1" dirty="0" smtClean="0"/>
              <a:t>“the </a:t>
            </a:r>
            <a:r>
              <a:rPr lang="en-US" i="1" dirty="0"/>
              <a:t>need to ensure a better quality of life for all, now and into the future, in a just and equitable manner, whilst living within the limits of supporting ecosystems</a:t>
            </a:r>
            <a:r>
              <a:rPr lang="en-US" dirty="0" smtClean="0"/>
              <a:t>.”</a:t>
            </a:r>
          </a:p>
          <a:p>
            <a:pPr marL="0" indent="0" algn="ctr">
              <a:buNone/>
            </a:pPr>
            <a:endParaRPr lang="en-US" dirty="0"/>
          </a:p>
          <a:p>
            <a:pPr marL="0" indent="0" algn="ctr">
              <a:buNone/>
            </a:pPr>
            <a:r>
              <a:rPr lang="en-US" dirty="0" smtClean="0"/>
              <a:t>	                                      -Julian </a:t>
            </a:r>
            <a:r>
              <a:rPr lang="en-US" dirty="0" err="1" smtClean="0"/>
              <a:t>Agyeman</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5</a:t>
            </a:fld>
            <a:endParaRPr lang="en-US"/>
          </a:p>
        </p:txBody>
      </p:sp>
      <p:pic>
        <p:nvPicPr>
          <p:cNvPr id="5" name="Picture 4"/>
          <p:cNvPicPr>
            <a:picLocks noChangeAspect="1"/>
          </p:cNvPicPr>
          <p:nvPr/>
        </p:nvPicPr>
        <p:blipFill>
          <a:blip r:embed="rId3"/>
          <a:stretch>
            <a:fillRect/>
          </a:stretch>
        </p:blipFill>
        <p:spPr>
          <a:xfrm>
            <a:off x="0" y="5791199"/>
            <a:ext cx="9144000" cy="1066799"/>
          </a:xfrm>
          <a:prstGeom prst="rect">
            <a:avLst/>
          </a:prstGeom>
        </p:spPr>
      </p:pic>
    </p:spTree>
    <p:extLst>
      <p:ext uri="{BB962C8B-B14F-4D97-AF65-F5344CB8AC3E}">
        <p14:creationId xmlns:p14="http://schemas.microsoft.com/office/powerpoint/2010/main" val="2684609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Environmental Justice</a:t>
            </a:r>
            <a:endParaRPr lang="en-US" dirty="0"/>
          </a:p>
        </p:txBody>
      </p:sp>
      <p:sp>
        <p:nvSpPr>
          <p:cNvPr id="3" name="Content Placeholder 2"/>
          <p:cNvSpPr>
            <a:spLocks noGrp="1"/>
          </p:cNvSpPr>
          <p:nvPr>
            <p:ph idx="1"/>
          </p:nvPr>
        </p:nvSpPr>
        <p:spPr/>
        <p:txBody>
          <a:bodyPr/>
          <a:lstStyle/>
          <a:p>
            <a:r>
              <a:rPr lang="en-US" dirty="0"/>
              <a:t>Environmental Justice is rooted in the Civil Rights Movement </a:t>
            </a:r>
          </a:p>
          <a:p>
            <a:r>
              <a:rPr lang="en-US" dirty="0"/>
              <a:t>Climate change is a symptom of the same unequal </a:t>
            </a:r>
            <a:r>
              <a:rPr lang="en-US" dirty="0" smtClean="0"/>
              <a:t>system and is an </a:t>
            </a:r>
            <a:r>
              <a:rPr lang="en-US" dirty="0"/>
              <a:t>issue of justice and human </a:t>
            </a:r>
            <a:r>
              <a:rPr lang="en-US" dirty="0" smtClean="0"/>
              <a:t>rights.</a:t>
            </a:r>
          </a:p>
          <a:p>
            <a:r>
              <a:rPr lang="en-US" dirty="0" smtClean="0"/>
              <a:t>People </a:t>
            </a:r>
            <a:r>
              <a:rPr lang="en-US" dirty="0"/>
              <a:t>of color and low-income communities are less responsible for climate change yet bear disproportionate risk</a:t>
            </a:r>
            <a:r>
              <a:rPr lang="en-US" dirty="0" smtClean="0"/>
              <a:t>.</a:t>
            </a:r>
          </a:p>
          <a:p>
            <a:r>
              <a:rPr lang="en-US" dirty="0">
                <a:hlinkClick r:id="rId3"/>
              </a:rPr>
              <a:t>https://www.epa.gov/environmentaljustice/environmental-justice-timeline</a:t>
            </a:r>
            <a:endParaRPr lang="en-US" dirty="0"/>
          </a:p>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6</a:t>
            </a:fld>
            <a:endParaRPr lang="en-US"/>
          </a:p>
        </p:txBody>
      </p:sp>
      <p:pic>
        <p:nvPicPr>
          <p:cNvPr id="6" name="Picture 5"/>
          <p:cNvPicPr>
            <a:picLocks noChangeAspect="1"/>
          </p:cNvPicPr>
          <p:nvPr/>
        </p:nvPicPr>
        <p:blipFill>
          <a:blip r:embed="rId4"/>
          <a:stretch>
            <a:fillRect/>
          </a:stretch>
        </p:blipFill>
        <p:spPr>
          <a:xfrm>
            <a:off x="0" y="5740399"/>
            <a:ext cx="9144000" cy="1117599"/>
          </a:xfrm>
          <a:prstGeom prst="rect">
            <a:avLst/>
          </a:prstGeom>
        </p:spPr>
      </p:pic>
    </p:spTree>
    <p:extLst>
      <p:ext uri="{BB962C8B-B14F-4D97-AF65-F5344CB8AC3E}">
        <p14:creationId xmlns:p14="http://schemas.microsoft.com/office/powerpoint/2010/main" val="360617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493" y="365125"/>
            <a:ext cx="8581240" cy="6171142"/>
          </a:xfrm>
        </p:spPr>
      </p:pic>
    </p:spTree>
    <p:extLst>
      <p:ext uri="{BB962C8B-B14F-4D97-AF65-F5344CB8AC3E}">
        <p14:creationId xmlns:p14="http://schemas.microsoft.com/office/powerpoint/2010/main" val="1855561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512"/>
            <a:ext cx="7886700" cy="1325563"/>
          </a:xfrm>
        </p:spPr>
        <p:txBody>
          <a:bodyPr/>
          <a:lstStyle/>
          <a:p>
            <a:pPr algn="ctr"/>
            <a:r>
              <a:rPr lang="en-US" dirty="0" smtClean="0"/>
              <a:t>A Super Wicked Problem</a:t>
            </a:r>
            <a:endParaRPr lang="en-US"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73144" y="1289026"/>
            <a:ext cx="7842205" cy="5197249"/>
          </a:xfrm>
        </p:spPr>
      </p:pic>
      <p:sp>
        <p:nvSpPr>
          <p:cNvPr id="7" name="TextBox 6"/>
          <p:cNvSpPr txBox="1"/>
          <p:nvPr/>
        </p:nvSpPr>
        <p:spPr>
          <a:xfrm>
            <a:off x="1245449" y="3257200"/>
            <a:ext cx="1715341" cy="369332"/>
          </a:xfrm>
          <a:prstGeom prst="rect">
            <a:avLst/>
          </a:prstGeom>
          <a:noFill/>
        </p:spPr>
        <p:txBody>
          <a:bodyPr wrap="none" rtlCol="0">
            <a:spAutoFit/>
          </a:bodyPr>
          <a:lstStyle/>
          <a:p>
            <a:r>
              <a:rPr lang="en-US" b="1" dirty="0" smtClean="0">
                <a:solidFill>
                  <a:schemeClr val="bg1"/>
                </a:solidFill>
              </a:rPr>
              <a:t>Gender Equality</a:t>
            </a:r>
            <a:endParaRPr lang="en-US" b="1" dirty="0">
              <a:solidFill>
                <a:schemeClr val="bg1"/>
              </a:solidFill>
            </a:endParaRPr>
          </a:p>
        </p:txBody>
      </p:sp>
      <p:sp>
        <p:nvSpPr>
          <p:cNvPr id="8" name="TextBox 7"/>
          <p:cNvSpPr txBox="1"/>
          <p:nvPr/>
        </p:nvSpPr>
        <p:spPr>
          <a:xfrm>
            <a:off x="6739467" y="5357018"/>
            <a:ext cx="1574800" cy="646331"/>
          </a:xfrm>
          <a:prstGeom prst="rect">
            <a:avLst/>
          </a:prstGeom>
          <a:noFill/>
        </p:spPr>
        <p:txBody>
          <a:bodyPr wrap="square" rtlCol="0">
            <a:spAutoFit/>
          </a:bodyPr>
          <a:lstStyle/>
          <a:p>
            <a:r>
              <a:rPr lang="en-US" b="1" dirty="0" smtClean="0">
                <a:solidFill>
                  <a:schemeClr val="bg1"/>
                </a:solidFill>
              </a:rPr>
              <a:t>Zero Hunger &amp; Food Waste</a:t>
            </a:r>
            <a:endParaRPr lang="en-US" b="1" dirty="0">
              <a:solidFill>
                <a:schemeClr val="bg1"/>
              </a:solidFill>
            </a:endParaRPr>
          </a:p>
        </p:txBody>
      </p:sp>
      <p:sp>
        <p:nvSpPr>
          <p:cNvPr id="9" name="TextBox 8"/>
          <p:cNvSpPr txBox="1"/>
          <p:nvPr/>
        </p:nvSpPr>
        <p:spPr>
          <a:xfrm>
            <a:off x="6449700" y="2277768"/>
            <a:ext cx="1943032" cy="369332"/>
          </a:xfrm>
          <a:prstGeom prst="rect">
            <a:avLst/>
          </a:prstGeom>
          <a:noFill/>
        </p:spPr>
        <p:txBody>
          <a:bodyPr wrap="none" rtlCol="0">
            <a:spAutoFit/>
          </a:bodyPr>
          <a:lstStyle/>
          <a:p>
            <a:r>
              <a:rPr lang="en-US" b="1" dirty="0" smtClean="0">
                <a:solidFill>
                  <a:schemeClr val="bg1"/>
                </a:solidFill>
              </a:rPr>
              <a:t>Renewable Energy</a:t>
            </a:r>
            <a:endParaRPr lang="en-US" b="1" dirty="0">
              <a:solidFill>
                <a:schemeClr val="bg1"/>
              </a:solidFill>
            </a:endParaRPr>
          </a:p>
        </p:txBody>
      </p:sp>
      <p:sp>
        <p:nvSpPr>
          <p:cNvPr id="10" name="TextBox 9"/>
          <p:cNvSpPr txBox="1"/>
          <p:nvPr/>
        </p:nvSpPr>
        <p:spPr>
          <a:xfrm>
            <a:off x="850469" y="4274344"/>
            <a:ext cx="1252651" cy="369332"/>
          </a:xfrm>
          <a:prstGeom prst="rect">
            <a:avLst/>
          </a:prstGeom>
          <a:noFill/>
        </p:spPr>
        <p:txBody>
          <a:bodyPr wrap="none" rtlCol="0">
            <a:spAutoFit/>
          </a:bodyPr>
          <a:lstStyle/>
          <a:p>
            <a:r>
              <a:rPr lang="en-US" b="1" dirty="0" smtClean="0">
                <a:solidFill>
                  <a:schemeClr val="bg1"/>
                </a:solidFill>
              </a:rPr>
              <a:t>No poverty</a:t>
            </a:r>
            <a:endParaRPr lang="en-US" b="1" dirty="0">
              <a:solidFill>
                <a:schemeClr val="bg1"/>
              </a:solidFill>
            </a:endParaRPr>
          </a:p>
        </p:txBody>
      </p:sp>
      <p:sp>
        <p:nvSpPr>
          <p:cNvPr id="12" name="TextBox 11"/>
          <p:cNvSpPr txBox="1"/>
          <p:nvPr/>
        </p:nvSpPr>
        <p:spPr>
          <a:xfrm>
            <a:off x="1382519" y="2281462"/>
            <a:ext cx="1901483" cy="369332"/>
          </a:xfrm>
          <a:prstGeom prst="rect">
            <a:avLst/>
          </a:prstGeom>
          <a:noFill/>
        </p:spPr>
        <p:txBody>
          <a:bodyPr wrap="none" rtlCol="0">
            <a:spAutoFit/>
          </a:bodyPr>
          <a:lstStyle/>
          <a:p>
            <a:r>
              <a:rPr lang="en-US" b="1" dirty="0" smtClean="0">
                <a:solidFill>
                  <a:schemeClr val="bg1"/>
                </a:solidFill>
              </a:rPr>
              <a:t>Species Extinction</a:t>
            </a:r>
            <a:endParaRPr lang="en-US" b="1" dirty="0">
              <a:solidFill>
                <a:schemeClr val="bg1"/>
              </a:solidFill>
            </a:endParaRPr>
          </a:p>
        </p:txBody>
      </p:sp>
      <p:sp>
        <p:nvSpPr>
          <p:cNvPr id="13" name="TextBox 12"/>
          <p:cNvSpPr txBox="1"/>
          <p:nvPr/>
        </p:nvSpPr>
        <p:spPr>
          <a:xfrm>
            <a:off x="6547663" y="3144537"/>
            <a:ext cx="2539991" cy="923330"/>
          </a:xfrm>
          <a:prstGeom prst="rect">
            <a:avLst/>
          </a:prstGeom>
          <a:noFill/>
        </p:spPr>
        <p:txBody>
          <a:bodyPr wrap="square" rtlCol="0">
            <a:spAutoFit/>
          </a:bodyPr>
          <a:lstStyle/>
          <a:p>
            <a:r>
              <a:rPr lang="en-US" b="1" dirty="0" smtClean="0">
                <a:solidFill>
                  <a:schemeClr val="bg1"/>
                </a:solidFill>
              </a:rPr>
              <a:t>Sustaining and Regenerating Ecosystems</a:t>
            </a:r>
            <a:endParaRPr lang="en-US" b="1" dirty="0">
              <a:solidFill>
                <a:schemeClr val="bg1"/>
              </a:solidFill>
            </a:endParaRPr>
          </a:p>
        </p:txBody>
      </p:sp>
      <p:sp>
        <p:nvSpPr>
          <p:cNvPr id="14" name="TextBox 13"/>
          <p:cNvSpPr txBox="1"/>
          <p:nvPr/>
        </p:nvSpPr>
        <p:spPr>
          <a:xfrm>
            <a:off x="6912960" y="4382867"/>
            <a:ext cx="1582356" cy="369332"/>
          </a:xfrm>
          <a:prstGeom prst="rect">
            <a:avLst/>
          </a:prstGeom>
          <a:noFill/>
        </p:spPr>
        <p:txBody>
          <a:bodyPr wrap="none" rtlCol="0">
            <a:spAutoFit/>
          </a:bodyPr>
          <a:lstStyle/>
          <a:p>
            <a:r>
              <a:rPr lang="en-US" b="1" dirty="0" smtClean="0">
                <a:solidFill>
                  <a:schemeClr val="bg1"/>
                </a:solidFill>
              </a:rPr>
              <a:t>Climate Action</a:t>
            </a:r>
            <a:endParaRPr lang="en-US" b="1" dirty="0">
              <a:solidFill>
                <a:schemeClr val="bg1"/>
              </a:solidFill>
            </a:endParaRPr>
          </a:p>
        </p:txBody>
      </p:sp>
      <p:sp>
        <p:nvSpPr>
          <p:cNvPr id="15" name="TextBox 14"/>
          <p:cNvSpPr txBox="1"/>
          <p:nvPr/>
        </p:nvSpPr>
        <p:spPr>
          <a:xfrm>
            <a:off x="4444880" y="5934140"/>
            <a:ext cx="1356012" cy="369332"/>
          </a:xfrm>
          <a:prstGeom prst="rect">
            <a:avLst/>
          </a:prstGeom>
          <a:noFill/>
        </p:spPr>
        <p:txBody>
          <a:bodyPr wrap="none" rtlCol="0">
            <a:spAutoFit/>
          </a:bodyPr>
          <a:lstStyle/>
          <a:p>
            <a:r>
              <a:rPr lang="en-US" b="1" dirty="0" smtClean="0">
                <a:solidFill>
                  <a:schemeClr val="bg1"/>
                </a:solidFill>
              </a:rPr>
              <a:t>Clean Water</a:t>
            </a:r>
            <a:endParaRPr lang="en-US" b="1" dirty="0">
              <a:solidFill>
                <a:schemeClr val="bg1"/>
              </a:solidFill>
            </a:endParaRPr>
          </a:p>
        </p:txBody>
      </p:sp>
      <p:sp>
        <p:nvSpPr>
          <p:cNvPr id="16" name="TextBox 15"/>
          <p:cNvSpPr txBox="1"/>
          <p:nvPr/>
        </p:nvSpPr>
        <p:spPr>
          <a:xfrm>
            <a:off x="1439200" y="5531878"/>
            <a:ext cx="2067104" cy="369332"/>
          </a:xfrm>
          <a:prstGeom prst="rect">
            <a:avLst/>
          </a:prstGeom>
          <a:noFill/>
        </p:spPr>
        <p:txBody>
          <a:bodyPr wrap="none" rtlCol="0">
            <a:spAutoFit/>
          </a:bodyPr>
          <a:lstStyle/>
          <a:p>
            <a:r>
              <a:rPr lang="en-US" b="1" dirty="0" smtClean="0">
                <a:solidFill>
                  <a:schemeClr val="bg1"/>
                </a:solidFill>
              </a:rPr>
              <a:t>Access to Education</a:t>
            </a:r>
            <a:endParaRPr lang="en-US" b="1" dirty="0">
              <a:solidFill>
                <a:schemeClr val="bg1"/>
              </a:solidFill>
            </a:endParaRPr>
          </a:p>
        </p:txBody>
      </p:sp>
      <p:sp>
        <p:nvSpPr>
          <p:cNvPr id="17" name="TextBox 16"/>
          <p:cNvSpPr txBox="1"/>
          <p:nvPr/>
        </p:nvSpPr>
        <p:spPr>
          <a:xfrm>
            <a:off x="3837876" y="1641575"/>
            <a:ext cx="1390124" cy="369332"/>
          </a:xfrm>
          <a:prstGeom prst="rect">
            <a:avLst/>
          </a:prstGeom>
          <a:noFill/>
        </p:spPr>
        <p:txBody>
          <a:bodyPr wrap="none" rtlCol="0">
            <a:spAutoFit/>
          </a:bodyPr>
          <a:lstStyle/>
          <a:p>
            <a:r>
              <a:rPr lang="en-US" b="1" dirty="0" smtClean="0">
                <a:solidFill>
                  <a:schemeClr val="bg1"/>
                </a:solidFill>
              </a:rPr>
              <a:t>Good Health</a:t>
            </a:r>
            <a:endParaRPr lang="en-US" b="1" dirty="0">
              <a:solidFill>
                <a:schemeClr val="bg1"/>
              </a:solidFill>
            </a:endParaRPr>
          </a:p>
        </p:txBody>
      </p:sp>
    </p:spTree>
    <p:extLst>
      <p:ext uri="{BB962C8B-B14F-4D97-AF65-F5344CB8AC3E}">
        <p14:creationId xmlns:p14="http://schemas.microsoft.com/office/powerpoint/2010/main" val="2172545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117" y="2167467"/>
            <a:ext cx="7886700" cy="4351338"/>
          </a:xfrm>
        </p:spPr>
        <p:txBody>
          <a:bodyPr/>
          <a:lstStyle/>
          <a:p>
            <a:pPr marL="0" indent="0">
              <a:buNone/>
            </a:pPr>
            <a:r>
              <a:rPr lang="en-US" sz="3200" i="1" dirty="0" smtClean="0"/>
              <a:t>"</a:t>
            </a:r>
            <a:r>
              <a:rPr lang="en-US" sz="3200" i="1" dirty="0"/>
              <a:t>The longing for a better world will need to arise at the imagined meeting place of many movements of resistance, as many as there are sites of closure and exclusion</a:t>
            </a:r>
            <a:r>
              <a:rPr lang="en-US" sz="3200" i="1" dirty="0" smtClean="0"/>
              <a:t>.” </a:t>
            </a:r>
          </a:p>
          <a:p>
            <a:pPr marL="0" indent="0">
              <a:buNone/>
            </a:pPr>
            <a:r>
              <a:rPr lang="en-US" i="1" dirty="0"/>
              <a:t>	</a:t>
            </a:r>
            <a:r>
              <a:rPr lang="en-US" i="1" dirty="0" smtClean="0"/>
              <a:t>				</a:t>
            </a:r>
          </a:p>
          <a:p>
            <a:pPr marL="0" indent="0">
              <a:buNone/>
            </a:pPr>
            <a:r>
              <a:rPr lang="en-US" sz="2000" i="1" dirty="0"/>
              <a:t>	</a:t>
            </a:r>
            <a:r>
              <a:rPr lang="en-US" sz="2000" i="1" dirty="0" smtClean="0"/>
              <a:t>					</a:t>
            </a:r>
            <a:r>
              <a:rPr lang="en-US" sz="2000" dirty="0" smtClean="0"/>
              <a:t>– Iain </a:t>
            </a:r>
            <a:r>
              <a:rPr lang="en-US" sz="2000" dirty="0" err="1" smtClean="0"/>
              <a:t>Boal</a:t>
            </a:r>
            <a:endParaRPr lang="en-US" sz="2000"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9</a:t>
            </a:fld>
            <a:endParaRPr lang="en-US"/>
          </a:p>
        </p:txBody>
      </p:sp>
      <p:pic>
        <p:nvPicPr>
          <p:cNvPr id="6" name="Picture 5"/>
          <p:cNvPicPr>
            <a:picLocks noChangeAspect="1"/>
          </p:cNvPicPr>
          <p:nvPr/>
        </p:nvPicPr>
        <p:blipFill>
          <a:blip r:embed="rId2"/>
          <a:stretch>
            <a:fillRect/>
          </a:stretch>
        </p:blipFill>
        <p:spPr>
          <a:xfrm>
            <a:off x="12670" y="5266267"/>
            <a:ext cx="9144000" cy="1591732"/>
          </a:xfrm>
          <a:prstGeom prst="rect">
            <a:avLst/>
          </a:prstGeom>
        </p:spPr>
      </p:pic>
    </p:spTree>
    <p:extLst>
      <p:ext uri="{BB962C8B-B14F-4D97-AF65-F5344CB8AC3E}">
        <p14:creationId xmlns:p14="http://schemas.microsoft.com/office/powerpoint/2010/main" val="2077641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46214</TotalTime>
  <Words>731</Words>
  <Application>Microsoft Office PowerPoint</Application>
  <PresentationFormat>On-screen Show (4:3)</PresentationFormat>
  <Paragraphs>113</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    Climate Change, Climate Justice and Pro-Social Behavior: Bringing Real Change to CBS in the Face of a World Crisis </vt:lpstr>
      <vt:lpstr>PowerPoint Presentation</vt:lpstr>
      <vt:lpstr>Prosocial Core Design Principles</vt:lpstr>
      <vt:lpstr>PowerPoint Presentation</vt:lpstr>
      <vt:lpstr>Just Sustainabilities</vt:lpstr>
      <vt:lpstr>Environmental Justice</vt:lpstr>
      <vt:lpstr>PowerPoint Presentation</vt:lpstr>
      <vt:lpstr>A Super Wicked Problem</vt:lpstr>
      <vt:lpstr>PowerPoint Presentation</vt:lpstr>
      <vt:lpstr>Taking Action</vt:lpstr>
      <vt:lpstr>Choosing the Future</vt:lpstr>
      <vt:lpstr>Choosing the Future</vt:lpstr>
      <vt:lpstr>PowerPoint Presentation</vt:lpstr>
      <vt:lpstr>Thank you!   jhfiebig@gmail.com    https://acbs.surveyanalytics.com/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Value-Tailored Leader Rule Statements on Employee Performance Targeting Identified Organizational Objectives: The Influence of Motivating Operations in Leader Communication with Followers</dc:title>
  <dc:creator>Julia Fiebig</dc:creator>
  <cp:lastModifiedBy>Fiebig, Julia [TH]</cp:lastModifiedBy>
  <cp:revision>312</cp:revision>
  <cp:lastPrinted>2017-05-23T22:57:25Z</cp:lastPrinted>
  <dcterms:created xsi:type="dcterms:W3CDTF">2014-09-08T17:35:47Z</dcterms:created>
  <dcterms:modified xsi:type="dcterms:W3CDTF">2020-07-18T19:03:18Z</dcterms:modified>
</cp:coreProperties>
</file>